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Seoul Namsan Condensed Ultra-Bold" charset="1" panose="02020603020101020101"/>
      <p:regular r:id="rId22"/>
    </p:embeddedFont>
    <p:embeddedFont>
      <p:font typeface="Gothic A1 Light Bold" charset="1" panose="00000000000000000000"/>
      <p:regular r:id="rId23"/>
    </p:embeddedFont>
    <p:embeddedFont>
      <p:font typeface="Gothic A1 Light" charset="1" panose="00000000000000000000"/>
      <p:regular r:id="rId24"/>
    </p:embeddedFont>
    <p:embeddedFont>
      <p:font typeface="Seoul Namsan Condensed Bold" charset="1" panose="02020603020101020101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../media/image36.png" Type="http://schemas.openxmlformats.org/officeDocument/2006/relationships/image"/><Relationship Id="rId19" Target="../media/image37.svg" Type="http://schemas.openxmlformats.org/officeDocument/2006/relationships/image"/><Relationship Id="rId2" Target="../media/image20.png" Type="http://schemas.openxmlformats.org/officeDocument/2006/relationships/image"/><Relationship Id="rId20" Target="../media/image38.png" Type="http://schemas.openxmlformats.org/officeDocument/2006/relationships/image"/><Relationship Id="rId21" Target="../media/image39.svg" Type="http://schemas.openxmlformats.org/officeDocument/2006/relationships/image"/><Relationship Id="rId22" Target="../media/image40.png" Type="http://schemas.openxmlformats.org/officeDocument/2006/relationships/image"/><Relationship Id="rId23" Target="../media/image41.svg" Type="http://schemas.openxmlformats.org/officeDocument/2006/relationships/image"/><Relationship Id="rId24" Target="../media/image42.png" Type="http://schemas.openxmlformats.org/officeDocument/2006/relationships/image"/><Relationship Id="rId25" Target="../media/image43.svg" Type="http://schemas.openxmlformats.org/officeDocument/2006/relationships/image"/><Relationship Id="rId26" Target="../media/image44.png" Type="http://schemas.openxmlformats.org/officeDocument/2006/relationships/image"/><Relationship Id="rId27" Target="../media/image45.svg" Type="http://schemas.openxmlformats.org/officeDocument/2006/relationships/image"/><Relationship Id="rId28" Target="../media/image46.png" Type="http://schemas.openxmlformats.org/officeDocument/2006/relationships/image"/><Relationship Id="rId29" Target="../media/image47.svg" Type="http://schemas.openxmlformats.org/officeDocument/2006/relationships/image"/><Relationship Id="rId3" Target="../media/image21.svg" Type="http://schemas.openxmlformats.org/officeDocument/2006/relationships/image"/><Relationship Id="rId30" Target="../media/image48.png" Type="http://schemas.openxmlformats.org/officeDocument/2006/relationships/image"/><Relationship Id="rId31" Target="../media/image49.svg" Type="http://schemas.openxmlformats.org/officeDocument/2006/relationships/image"/><Relationship Id="rId32" Target="../media/image50.png" Type="http://schemas.openxmlformats.org/officeDocument/2006/relationships/image"/><Relationship Id="rId33" Target="../media/image51.svg" Type="http://schemas.openxmlformats.org/officeDocument/2006/relationships/image"/><Relationship Id="rId34" Target="../media/image52.png" Type="http://schemas.openxmlformats.org/officeDocument/2006/relationships/image"/><Relationship Id="rId35" Target="../media/image53.svg" Type="http://schemas.openxmlformats.org/officeDocument/2006/relationships/image"/><Relationship Id="rId36" Target="../media/image54.png" Type="http://schemas.openxmlformats.org/officeDocument/2006/relationships/image"/><Relationship Id="rId37" Target="../media/image55.svg" Type="http://schemas.openxmlformats.org/officeDocument/2006/relationships/image"/><Relationship Id="rId38" Target="../media/image56.png" Type="http://schemas.openxmlformats.org/officeDocument/2006/relationships/image"/><Relationship Id="rId39" Target="../media/image57.svg" Type="http://schemas.openxmlformats.org/officeDocument/2006/relationships/image"/><Relationship Id="rId4" Target="../media/image22.png" Type="http://schemas.openxmlformats.org/officeDocument/2006/relationships/image"/><Relationship Id="rId40" Target="../media/image58.png" Type="http://schemas.openxmlformats.org/officeDocument/2006/relationships/image"/><Relationship Id="rId41" Target="../media/image59.svg" Type="http://schemas.openxmlformats.org/officeDocument/2006/relationships/image"/><Relationship Id="rId42" Target="../media/image60.png" Type="http://schemas.openxmlformats.org/officeDocument/2006/relationships/image"/><Relationship Id="rId43" Target="../media/image61.svg" Type="http://schemas.openxmlformats.org/officeDocument/2006/relationships/image"/><Relationship Id="rId44" Target="../media/image62.png" Type="http://schemas.openxmlformats.org/officeDocument/2006/relationships/image"/><Relationship Id="rId45" Target="../media/image63.svg" Type="http://schemas.openxmlformats.org/officeDocument/2006/relationships/image"/><Relationship Id="rId46" Target="../media/image64.png" Type="http://schemas.openxmlformats.org/officeDocument/2006/relationships/image"/><Relationship Id="rId47" Target="../media/image65.svg" Type="http://schemas.openxmlformats.org/officeDocument/2006/relationships/image"/><Relationship Id="rId48" Target="../media/image66.png" Type="http://schemas.openxmlformats.org/officeDocument/2006/relationships/image"/><Relationship Id="rId49" Target="../media/image67.sv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Y0W23JfY.mp4" Type="http://schemas.openxmlformats.org/officeDocument/2006/relationships/video"/><Relationship Id="rId4" Target="../media/VAEY0W23JfY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4" t="-27556" r="-1923" b="-1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026788"/>
            <a:ext cx="11815598" cy="2268554"/>
            <a:chOff x="0" y="0"/>
            <a:chExt cx="15754131" cy="302473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0170"/>
              <a:ext cx="15754131" cy="1933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5G의 수수께끼 풀기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61798"/>
              <a:ext cx="15754131" cy="66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5세대 모바일 네트워크에 대해 알아야 할 것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33450"/>
            <a:ext cx="4836460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예성대학교 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컴퓨터연구대학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559218"/>
            <a:ext cx="8115300" cy="7168564"/>
            <a:chOff x="0" y="0"/>
            <a:chExt cx="10820400" cy="95580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10820400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더욱 똑똑해진 주택과 도시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15608"/>
              <a:ext cx="10820400" cy="58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보안과 조명, 오디오 등 다양한 분야의 기술이 발전합니다.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955388"/>
              <a:ext cx="10820400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무인 자동차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23066"/>
              <a:ext cx="10820400" cy="1761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자율주행 차량이 더욱 잘 위험을 감지하고, 다른 차량과 </a:t>
              </a:r>
            </a:p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커뮤니케이션하고, 스마트 표지판과 상호작용하고, 지도를 따라 </a:t>
              </a:r>
            </a:p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움직일 수 있습니다.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136326"/>
              <a:ext cx="10820400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향상된 스트리밍과 엔터테인먼트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804003"/>
              <a:ext cx="10820400" cy="1761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무제한 용량과 짧은 랙으로 모두가 더 빠른 속도의 양질의 </a:t>
              </a:r>
            </a:p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스트리밍과 몰입 경험, 다감각 콘텐츠를 즐길 수 있습니다.</a:t>
              </a:r>
            </a:p>
            <a:p>
              <a:pPr algn="l">
                <a:lnSpc>
                  <a:spcPts val="3519"/>
                </a:lnSpc>
              </a:pP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0" y="2078974"/>
              <a:ext cx="10820400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6259911"/>
              <a:ext cx="10820400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3582951"/>
            <a:ext cx="6612971" cy="3121098"/>
            <a:chOff x="0" y="0"/>
            <a:chExt cx="8817294" cy="416146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2065"/>
              <a:ext cx="8817294" cy="2935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일상생활 측면의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이점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418514"/>
              <a:ext cx="8817294" cy="74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EFFFD"/>
                  </a:solidFill>
                  <a:latin typeface="Gothic A1 Light"/>
                  <a:ea typeface="Gothic A1 Light"/>
                  <a:cs typeface="Gothic A1 Light"/>
                  <a:sym typeface="Gothic A1 Light"/>
                </a:rPr>
                <a:t>일상생활에 편리함 더하기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7640"/>
            <a:ext cx="4719646" cy="10703305"/>
          </a:xfrm>
          <a:custGeom>
            <a:avLst/>
            <a:gdLst/>
            <a:ahLst/>
            <a:cxnLst/>
            <a:rect r="r" b="b" t="t" l="l"/>
            <a:pathLst>
              <a:path h="10703305" w="4719646">
                <a:moveTo>
                  <a:pt x="0" y="0"/>
                </a:moveTo>
                <a:lnTo>
                  <a:pt x="4719646" y="0"/>
                </a:lnTo>
                <a:lnTo>
                  <a:pt x="4719646" y="10703305"/>
                </a:lnTo>
                <a:lnTo>
                  <a:pt x="0" y="1070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531" t="0" r="-3935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65512" y="2370087"/>
            <a:ext cx="10244007" cy="5546826"/>
            <a:chOff x="0" y="0"/>
            <a:chExt cx="13658676" cy="73957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13658676" cy="2935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5G 기술이 정말 건강에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위협이 될 수 있나요?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57330"/>
              <a:ext cx="10567692" cy="74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3F284B"/>
                  </a:solidFill>
                  <a:latin typeface="Gothic A1 Light"/>
                  <a:ea typeface="Gothic A1 Light"/>
                  <a:cs typeface="Gothic A1 Light"/>
                  <a:sym typeface="Gothic A1 Light"/>
                </a:rPr>
                <a:t>5G는 얼마나 안전한가요?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116752"/>
              <a:ext cx="10567692" cy="229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F284B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전문가들은 5G가 사람들의 건강에 위협이 될 수 있다는 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F284B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주장에는 실질적인 기반이 없으며, 많은 연구 결과가 5G의 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F284B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가치를 증명하고 있다고 밝힙니다. 소비자들도 5G의 작동 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F284B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방식을 더욱 잘 이해할 필요가 있습니다.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2700" y="3883660"/>
            <a:ext cx="10750062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5G는 많은 것을 바꿀 수 있지만 비즈니스와 </a:t>
            </a:r>
          </a:p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소비자를 위한 종합적인 정보 캠페인이 </a:t>
            </a:r>
          </a:p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필요합니다.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93658" y="3557501"/>
            <a:ext cx="725125" cy="725125"/>
            <a:chOff x="0" y="0"/>
            <a:chExt cx="966833" cy="9668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298784" y="298784"/>
              <a:ext cx="369266" cy="369266"/>
            </a:xfrm>
            <a:custGeom>
              <a:avLst/>
              <a:gdLst/>
              <a:ahLst/>
              <a:cxnLst/>
              <a:rect r="r" b="b" t="t" l="l"/>
              <a:pathLst>
                <a:path h="369266" w="369266">
                  <a:moveTo>
                    <a:pt x="0" y="0"/>
                  </a:moveTo>
                  <a:lnTo>
                    <a:pt x="369265" y="0"/>
                  </a:lnTo>
                  <a:lnTo>
                    <a:pt x="369265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93658" y="6004374"/>
            <a:ext cx="725125" cy="725125"/>
            <a:chOff x="0" y="0"/>
            <a:chExt cx="966833" cy="9668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98784" y="298784"/>
              <a:ext cx="369266" cy="369266"/>
            </a:xfrm>
            <a:custGeom>
              <a:avLst/>
              <a:gdLst/>
              <a:ahLst/>
              <a:cxnLst/>
              <a:rect r="r" b="b" t="t" l="l"/>
              <a:pathLst>
                <a:path h="369266" w="369266">
                  <a:moveTo>
                    <a:pt x="0" y="0"/>
                  </a:moveTo>
                  <a:lnTo>
                    <a:pt x="369265" y="0"/>
                  </a:lnTo>
                  <a:lnTo>
                    <a:pt x="369265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93658" y="4780937"/>
            <a:ext cx="725125" cy="725125"/>
            <a:chOff x="0" y="0"/>
            <a:chExt cx="966833" cy="96683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35710" y="298784"/>
              <a:ext cx="295412" cy="369266"/>
            </a:xfrm>
            <a:custGeom>
              <a:avLst/>
              <a:gdLst/>
              <a:ahLst/>
              <a:cxnLst/>
              <a:rect r="r" b="b" t="t" l="l"/>
              <a:pathLst>
                <a:path h="369266" w="295412">
                  <a:moveTo>
                    <a:pt x="0" y="0"/>
                  </a:moveTo>
                  <a:lnTo>
                    <a:pt x="295413" y="0"/>
                  </a:lnTo>
                  <a:lnTo>
                    <a:pt x="295413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93658" y="7227811"/>
            <a:ext cx="725125" cy="725125"/>
            <a:chOff x="0" y="0"/>
            <a:chExt cx="966833" cy="96683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321276" y="298784"/>
              <a:ext cx="324282" cy="369266"/>
            </a:xfrm>
            <a:custGeom>
              <a:avLst/>
              <a:gdLst/>
              <a:ahLst/>
              <a:cxnLst/>
              <a:rect r="r" b="b" t="t" l="l"/>
              <a:pathLst>
                <a:path h="369266" w="324282">
                  <a:moveTo>
                    <a:pt x="0" y="0"/>
                  </a:moveTo>
                  <a:lnTo>
                    <a:pt x="324282" y="0"/>
                  </a:lnTo>
                  <a:lnTo>
                    <a:pt x="324282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493658" y="2334064"/>
            <a:ext cx="725125" cy="725125"/>
            <a:chOff x="0" y="0"/>
            <a:chExt cx="966833" cy="96683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966833" cy="966833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337389" y="298784"/>
              <a:ext cx="292055" cy="369266"/>
            </a:xfrm>
            <a:custGeom>
              <a:avLst/>
              <a:gdLst/>
              <a:ahLst/>
              <a:cxnLst/>
              <a:rect r="r" b="b" t="t" l="l"/>
              <a:pathLst>
                <a:path h="369266" w="292055">
                  <a:moveTo>
                    <a:pt x="0" y="0"/>
                  </a:moveTo>
                  <a:lnTo>
                    <a:pt x="292055" y="0"/>
                  </a:lnTo>
                  <a:lnTo>
                    <a:pt x="292055" y="369265"/>
                  </a:lnTo>
                  <a:lnTo>
                    <a:pt x="0" y="369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963554" y="2384524"/>
            <a:ext cx="6038850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늘어난 AI와 기계 학습에 대한 의존도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63554" y="3607961"/>
            <a:ext cx="6038850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클라우드 플랫폼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63554" y="4831397"/>
            <a:ext cx="6038850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IoT 장치의 유입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63554" y="6054834"/>
            <a:ext cx="6038850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에코시스템 이해하기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63554" y="7278271"/>
            <a:ext cx="6038850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스마트 도시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4706620"/>
            <a:ext cx="6910754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동향과 통신의 미래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0712609" cy="5496560"/>
            <a:chOff x="0" y="0"/>
            <a:chExt cx="14283479" cy="73287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4283479" cy="732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미래의 네트워크는 우리가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이야기하는 지금도 이미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구축되고 있습니다. 5G는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이러한 미래 네트워크의 중요한 부분을 차지합니다.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750050"/>
              <a:ext cx="14283479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EBEN ALBERTYN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6000" y="0"/>
            <a:ext cx="8382000" cy="10287000"/>
          </a:xfrm>
          <a:custGeom>
            <a:avLst/>
            <a:gdLst/>
            <a:ahLst/>
            <a:cxnLst/>
            <a:rect r="r" b="b" t="t" l="l"/>
            <a:pathLst>
              <a:path h="10287000" w="8382000">
                <a:moveTo>
                  <a:pt x="0" y="0"/>
                </a:moveTo>
                <a:lnTo>
                  <a:pt x="8382000" y="0"/>
                </a:lnTo>
                <a:lnTo>
                  <a:pt x="838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11" r="0" b="-1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6636" y="3344299"/>
            <a:ext cx="7048972" cy="3598402"/>
            <a:chOff x="0" y="0"/>
            <a:chExt cx="9398629" cy="479787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9398629" cy="2935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질문이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있으신가요?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646615"/>
              <a:ext cx="7818000" cy="1161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저희에게 보내 주세요! 유익한 시간이 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되셨길 바랍니다.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4840" y="4226523"/>
            <a:ext cx="5296694" cy="1945696"/>
            <a:chOff x="0" y="0"/>
            <a:chExt cx="7062259" cy="259426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9690"/>
              <a:ext cx="7062259" cy="1069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00"/>
                </a:lnSpc>
              </a:pPr>
              <a:r>
                <a:rPr lang="en-US" sz="50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무료 자원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43007"/>
              <a:ext cx="6773440" cy="1161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저희에게 보내 주세요! 유익한 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시간이 되셨길 바랍니다.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475" y="6272066"/>
            <a:ext cx="632537" cy="632537"/>
          </a:xfrm>
          <a:custGeom>
            <a:avLst/>
            <a:gdLst/>
            <a:ahLst/>
            <a:cxnLst/>
            <a:rect r="r" b="b" t="t" l="l"/>
            <a:pathLst>
              <a:path h="632537" w="632537">
                <a:moveTo>
                  <a:pt x="0" y="0"/>
                </a:moveTo>
                <a:lnTo>
                  <a:pt x="632538" y="0"/>
                </a:lnTo>
                <a:lnTo>
                  <a:pt x="632538" y="632538"/>
                </a:lnTo>
                <a:lnTo>
                  <a:pt x="0" y="632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5536" y="6272066"/>
            <a:ext cx="632537" cy="632537"/>
          </a:xfrm>
          <a:custGeom>
            <a:avLst/>
            <a:gdLst/>
            <a:ahLst/>
            <a:cxnLst/>
            <a:rect r="r" b="b" t="t" l="l"/>
            <a:pathLst>
              <a:path h="632537" w="632537">
                <a:moveTo>
                  <a:pt x="0" y="0"/>
                </a:moveTo>
                <a:lnTo>
                  <a:pt x="632537" y="0"/>
                </a:lnTo>
                <a:lnTo>
                  <a:pt x="632537" y="632538"/>
                </a:lnTo>
                <a:lnTo>
                  <a:pt x="0" y="632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66992" y="6259217"/>
            <a:ext cx="681788" cy="658235"/>
          </a:xfrm>
          <a:custGeom>
            <a:avLst/>
            <a:gdLst/>
            <a:ahLst/>
            <a:cxnLst/>
            <a:rect r="r" b="b" t="t" l="l"/>
            <a:pathLst>
              <a:path h="658235" w="681788">
                <a:moveTo>
                  <a:pt x="0" y="0"/>
                </a:moveTo>
                <a:lnTo>
                  <a:pt x="681788" y="0"/>
                </a:lnTo>
                <a:lnTo>
                  <a:pt x="681788" y="658236"/>
                </a:lnTo>
                <a:lnTo>
                  <a:pt x="0" y="658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95920" y="6272066"/>
            <a:ext cx="658235" cy="658235"/>
          </a:xfrm>
          <a:custGeom>
            <a:avLst/>
            <a:gdLst/>
            <a:ahLst/>
            <a:cxnLst/>
            <a:rect r="r" b="b" t="t" l="l"/>
            <a:pathLst>
              <a:path h="658235" w="658235">
                <a:moveTo>
                  <a:pt x="0" y="0"/>
                </a:moveTo>
                <a:lnTo>
                  <a:pt x="658236" y="0"/>
                </a:lnTo>
                <a:lnTo>
                  <a:pt x="658236" y="658236"/>
                </a:lnTo>
                <a:lnTo>
                  <a:pt x="0" y="658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83841" y="6272066"/>
            <a:ext cx="632537" cy="632537"/>
          </a:xfrm>
          <a:custGeom>
            <a:avLst/>
            <a:gdLst/>
            <a:ahLst/>
            <a:cxnLst/>
            <a:rect r="r" b="b" t="t" l="l"/>
            <a:pathLst>
              <a:path h="632537" w="632537">
                <a:moveTo>
                  <a:pt x="0" y="0"/>
                </a:moveTo>
                <a:lnTo>
                  <a:pt x="632537" y="0"/>
                </a:lnTo>
                <a:lnTo>
                  <a:pt x="632537" y="632538"/>
                </a:lnTo>
                <a:lnTo>
                  <a:pt x="0" y="632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37056" y="7648181"/>
            <a:ext cx="526588" cy="658235"/>
          </a:xfrm>
          <a:custGeom>
            <a:avLst/>
            <a:gdLst/>
            <a:ahLst/>
            <a:cxnLst/>
            <a:rect r="r" b="b" t="t" l="l"/>
            <a:pathLst>
              <a:path h="658235" w="526588">
                <a:moveTo>
                  <a:pt x="0" y="0"/>
                </a:moveTo>
                <a:lnTo>
                  <a:pt x="526588" y="0"/>
                </a:lnTo>
                <a:lnTo>
                  <a:pt x="526588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81363" y="7648181"/>
            <a:ext cx="836096" cy="658235"/>
          </a:xfrm>
          <a:custGeom>
            <a:avLst/>
            <a:gdLst/>
            <a:ahLst/>
            <a:cxnLst/>
            <a:rect r="r" b="b" t="t" l="l"/>
            <a:pathLst>
              <a:path h="658235" w="836096">
                <a:moveTo>
                  <a:pt x="0" y="0"/>
                </a:moveTo>
                <a:lnTo>
                  <a:pt x="836096" y="0"/>
                </a:lnTo>
                <a:lnTo>
                  <a:pt x="836096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15869" y="7648181"/>
            <a:ext cx="579247" cy="658235"/>
          </a:xfrm>
          <a:custGeom>
            <a:avLst/>
            <a:gdLst/>
            <a:ahLst/>
            <a:cxnLst/>
            <a:rect r="r" b="b" t="t" l="l"/>
            <a:pathLst>
              <a:path h="658235" w="579247">
                <a:moveTo>
                  <a:pt x="0" y="0"/>
                </a:moveTo>
                <a:lnTo>
                  <a:pt x="579247" y="0"/>
                </a:lnTo>
                <a:lnTo>
                  <a:pt x="579247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12675" y="7661030"/>
            <a:ext cx="619938" cy="658235"/>
          </a:xfrm>
          <a:custGeom>
            <a:avLst/>
            <a:gdLst/>
            <a:ahLst/>
            <a:cxnLst/>
            <a:rect r="r" b="b" t="t" l="l"/>
            <a:pathLst>
              <a:path h="658235" w="619938">
                <a:moveTo>
                  <a:pt x="0" y="0"/>
                </a:moveTo>
                <a:lnTo>
                  <a:pt x="619938" y="0"/>
                </a:lnTo>
                <a:lnTo>
                  <a:pt x="619938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12213" y="7648181"/>
            <a:ext cx="371005" cy="658235"/>
          </a:xfrm>
          <a:custGeom>
            <a:avLst/>
            <a:gdLst/>
            <a:ahLst/>
            <a:cxnLst/>
            <a:rect r="r" b="b" t="t" l="l"/>
            <a:pathLst>
              <a:path h="658235" w="371005">
                <a:moveTo>
                  <a:pt x="0" y="0"/>
                </a:moveTo>
                <a:lnTo>
                  <a:pt x="371006" y="0"/>
                </a:lnTo>
                <a:lnTo>
                  <a:pt x="371006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68871" y="4883103"/>
            <a:ext cx="667746" cy="632537"/>
          </a:xfrm>
          <a:custGeom>
            <a:avLst/>
            <a:gdLst/>
            <a:ahLst/>
            <a:cxnLst/>
            <a:rect r="r" b="b" t="t" l="l"/>
            <a:pathLst>
              <a:path h="632537" w="667746">
                <a:moveTo>
                  <a:pt x="0" y="0"/>
                </a:moveTo>
                <a:lnTo>
                  <a:pt x="667746" y="0"/>
                </a:lnTo>
                <a:lnTo>
                  <a:pt x="667746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48790" y="4883103"/>
            <a:ext cx="506030" cy="632537"/>
          </a:xfrm>
          <a:custGeom>
            <a:avLst/>
            <a:gdLst/>
            <a:ahLst/>
            <a:cxnLst/>
            <a:rect r="r" b="b" t="t" l="l"/>
            <a:pathLst>
              <a:path h="632537" w="506030">
                <a:moveTo>
                  <a:pt x="0" y="0"/>
                </a:moveTo>
                <a:lnTo>
                  <a:pt x="506029" y="0"/>
                </a:lnTo>
                <a:lnTo>
                  <a:pt x="506029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91618" y="4883103"/>
            <a:ext cx="632537" cy="632537"/>
          </a:xfrm>
          <a:custGeom>
            <a:avLst/>
            <a:gdLst/>
            <a:ahLst/>
            <a:cxnLst/>
            <a:rect r="r" b="b" t="t" l="l"/>
            <a:pathLst>
              <a:path h="632537" w="632537">
                <a:moveTo>
                  <a:pt x="0" y="0"/>
                </a:moveTo>
                <a:lnTo>
                  <a:pt x="632537" y="0"/>
                </a:lnTo>
                <a:lnTo>
                  <a:pt x="632537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117462" y="4883103"/>
            <a:ext cx="615151" cy="658235"/>
          </a:xfrm>
          <a:custGeom>
            <a:avLst/>
            <a:gdLst/>
            <a:ahLst/>
            <a:cxnLst/>
            <a:rect r="r" b="b" t="t" l="l"/>
            <a:pathLst>
              <a:path h="658235" w="615151">
                <a:moveTo>
                  <a:pt x="0" y="0"/>
                </a:moveTo>
                <a:lnTo>
                  <a:pt x="615151" y="0"/>
                </a:lnTo>
                <a:lnTo>
                  <a:pt x="615151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879369" y="4870254"/>
            <a:ext cx="641480" cy="658235"/>
          </a:xfrm>
          <a:custGeom>
            <a:avLst/>
            <a:gdLst/>
            <a:ahLst/>
            <a:cxnLst/>
            <a:rect r="r" b="b" t="t" l="l"/>
            <a:pathLst>
              <a:path h="658235" w="641480">
                <a:moveTo>
                  <a:pt x="0" y="0"/>
                </a:moveTo>
                <a:lnTo>
                  <a:pt x="641481" y="0"/>
                </a:lnTo>
                <a:lnTo>
                  <a:pt x="641481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28453" y="3494139"/>
            <a:ext cx="548582" cy="632537"/>
          </a:xfrm>
          <a:custGeom>
            <a:avLst/>
            <a:gdLst/>
            <a:ahLst/>
            <a:cxnLst/>
            <a:rect r="r" b="b" t="t" l="l"/>
            <a:pathLst>
              <a:path h="632537" w="548582">
                <a:moveTo>
                  <a:pt x="0" y="0"/>
                </a:moveTo>
                <a:lnTo>
                  <a:pt x="548582" y="0"/>
                </a:lnTo>
                <a:lnTo>
                  <a:pt x="548582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024063" y="3494139"/>
            <a:ext cx="555483" cy="632537"/>
          </a:xfrm>
          <a:custGeom>
            <a:avLst/>
            <a:gdLst/>
            <a:ahLst/>
            <a:cxnLst/>
            <a:rect r="r" b="b" t="t" l="l"/>
            <a:pathLst>
              <a:path h="632537" w="555483">
                <a:moveTo>
                  <a:pt x="0" y="0"/>
                </a:moveTo>
                <a:lnTo>
                  <a:pt x="555483" y="0"/>
                </a:lnTo>
                <a:lnTo>
                  <a:pt x="555483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591618" y="3494139"/>
            <a:ext cx="632537" cy="632537"/>
          </a:xfrm>
          <a:custGeom>
            <a:avLst/>
            <a:gdLst/>
            <a:ahLst/>
            <a:cxnLst/>
            <a:rect r="r" b="b" t="t" l="l"/>
            <a:pathLst>
              <a:path h="632537" w="632537">
                <a:moveTo>
                  <a:pt x="0" y="0"/>
                </a:moveTo>
                <a:lnTo>
                  <a:pt x="632537" y="0"/>
                </a:lnTo>
                <a:lnTo>
                  <a:pt x="632537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64736" y="3494139"/>
            <a:ext cx="520604" cy="658235"/>
          </a:xfrm>
          <a:custGeom>
            <a:avLst/>
            <a:gdLst/>
            <a:ahLst/>
            <a:cxnLst/>
            <a:rect r="r" b="b" t="t" l="l"/>
            <a:pathLst>
              <a:path h="658235" w="520604">
                <a:moveTo>
                  <a:pt x="0" y="0"/>
                </a:moveTo>
                <a:lnTo>
                  <a:pt x="520604" y="0"/>
                </a:lnTo>
                <a:lnTo>
                  <a:pt x="520604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879369" y="3489667"/>
            <a:ext cx="641480" cy="641480"/>
          </a:xfrm>
          <a:custGeom>
            <a:avLst/>
            <a:gdLst/>
            <a:ahLst/>
            <a:cxnLst/>
            <a:rect r="r" b="b" t="t" l="l"/>
            <a:pathLst>
              <a:path h="641480" w="641480">
                <a:moveTo>
                  <a:pt x="0" y="0"/>
                </a:moveTo>
                <a:lnTo>
                  <a:pt x="641481" y="0"/>
                </a:lnTo>
                <a:lnTo>
                  <a:pt x="641481" y="641481"/>
                </a:lnTo>
                <a:lnTo>
                  <a:pt x="0" y="64148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519039" y="2053493"/>
            <a:ext cx="369172" cy="632537"/>
          </a:xfrm>
          <a:custGeom>
            <a:avLst/>
            <a:gdLst/>
            <a:ahLst/>
            <a:cxnLst/>
            <a:rect r="r" b="b" t="t" l="l"/>
            <a:pathLst>
              <a:path h="632537" w="369172">
                <a:moveTo>
                  <a:pt x="0" y="0"/>
                </a:moveTo>
                <a:lnTo>
                  <a:pt x="369172" y="0"/>
                </a:lnTo>
                <a:lnTo>
                  <a:pt x="369172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052546" y="2053493"/>
            <a:ext cx="500280" cy="632537"/>
          </a:xfrm>
          <a:custGeom>
            <a:avLst/>
            <a:gdLst/>
            <a:ahLst/>
            <a:cxnLst/>
            <a:rect r="r" b="b" t="t" l="l"/>
            <a:pathLst>
              <a:path h="632537" w="500280">
                <a:moveTo>
                  <a:pt x="0" y="0"/>
                </a:moveTo>
                <a:lnTo>
                  <a:pt x="500280" y="0"/>
                </a:lnTo>
                <a:lnTo>
                  <a:pt x="500280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655753" y="2053493"/>
            <a:ext cx="506030" cy="632537"/>
          </a:xfrm>
          <a:custGeom>
            <a:avLst/>
            <a:gdLst/>
            <a:ahLst/>
            <a:cxnLst/>
            <a:rect r="r" b="b" t="t" l="l"/>
            <a:pathLst>
              <a:path h="632537" w="506030">
                <a:moveTo>
                  <a:pt x="0" y="0"/>
                </a:moveTo>
                <a:lnTo>
                  <a:pt x="506030" y="0"/>
                </a:lnTo>
                <a:lnTo>
                  <a:pt x="506030" y="632537"/>
                </a:lnTo>
                <a:lnTo>
                  <a:pt x="0" y="63253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099195" y="2053493"/>
            <a:ext cx="653448" cy="658235"/>
          </a:xfrm>
          <a:custGeom>
            <a:avLst/>
            <a:gdLst/>
            <a:ahLst/>
            <a:cxnLst/>
            <a:rect r="r" b="b" t="t" l="l"/>
            <a:pathLst>
              <a:path h="658235" w="653448">
                <a:moveTo>
                  <a:pt x="0" y="0"/>
                </a:moveTo>
                <a:lnTo>
                  <a:pt x="653448" y="0"/>
                </a:lnTo>
                <a:lnTo>
                  <a:pt x="653448" y="658235"/>
                </a:lnTo>
                <a:lnTo>
                  <a:pt x="0" y="658235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879369" y="1967735"/>
            <a:ext cx="643243" cy="804053"/>
          </a:xfrm>
          <a:custGeom>
            <a:avLst/>
            <a:gdLst/>
            <a:ahLst/>
            <a:cxnLst/>
            <a:rect r="r" b="b" t="t" l="l"/>
            <a:pathLst>
              <a:path h="804053" w="643243">
                <a:moveTo>
                  <a:pt x="0" y="0"/>
                </a:moveTo>
                <a:lnTo>
                  <a:pt x="643243" y="0"/>
                </a:lnTo>
                <a:lnTo>
                  <a:pt x="643243" y="804053"/>
                </a:lnTo>
                <a:lnTo>
                  <a:pt x="0" y="80405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81603" y="2576195"/>
            <a:ext cx="6109053" cy="5134610"/>
            <a:chOff x="0" y="0"/>
            <a:chExt cx="8145404" cy="6846147"/>
          </a:xfrm>
        </p:grpSpPr>
        <p:sp>
          <p:nvSpPr>
            <p:cNvPr name="AutoShape 3" id="3"/>
            <p:cNvSpPr/>
            <p:nvPr/>
          </p:nvSpPr>
          <p:spPr>
            <a:xfrm rot="0">
              <a:off x="0" y="813308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0" y="2105491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0">
              <a:off x="0" y="3397673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4689856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0" y="5982039"/>
              <a:ext cx="8145404" cy="0"/>
            </a:xfrm>
            <a:prstGeom prst="line">
              <a:avLst/>
            </a:prstGeom>
            <a:ln cap="rnd" w="50800">
              <a:solidFill>
                <a:srgbClr val="101010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145415"/>
              <a:ext cx="8145404" cy="58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5G 간단 설명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96814"/>
              <a:ext cx="8145404" cy="58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프레젠테이션에서 다룰 주제 목록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88997"/>
              <a:ext cx="8145404" cy="58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5G: 과거와 지금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681180"/>
              <a:ext cx="8145404" cy="58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모바일 네트워크 및 5G 기술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973362"/>
              <a:ext cx="8145404" cy="58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세계 곳곳의 5G 기술 채택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265545"/>
              <a:ext cx="8145404" cy="58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5G 기술의 이점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97344" y="4146359"/>
            <a:ext cx="6271100" cy="2044446"/>
            <a:chOff x="0" y="0"/>
            <a:chExt cx="8361466" cy="272592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0795"/>
              <a:ext cx="8361466" cy="1472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5G의 기초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82978"/>
              <a:ext cx="6844612" cy="74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EFFFD"/>
                  </a:solidFill>
                  <a:latin typeface="Gothic A1 Light"/>
                  <a:ea typeface="Gothic A1 Light"/>
                  <a:cs typeface="Gothic A1 Light"/>
                  <a:sym typeface="Gothic A1 Light"/>
                </a:rPr>
                <a:t>5G 기술 입문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9501" r="0" b="3815"/>
          <a:stretch>
            <a:fillRect/>
          </a:stretch>
        </p:blipFill>
        <p:spPr>
          <a:xfrm flipH="false" flipV="false" rot="0">
            <a:off x="10698773" y="-59055"/>
            <a:ext cx="7589227" cy="103460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045970"/>
            <a:ext cx="7345424" cy="5676265"/>
            <a:chOff x="0" y="0"/>
            <a:chExt cx="9793899" cy="75683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9793899" cy="2935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5G 기술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간략한 설명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336203"/>
              <a:ext cx="9793899" cy="2876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101010"/>
                  </a:solidFill>
                  <a:latin typeface="Gothic A1 Light"/>
                  <a:ea typeface="Gothic A1 Light"/>
                  <a:cs typeface="Gothic A1 Light"/>
                  <a:sym typeface="Gothic A1 Light"/>
                </a:rPr>
                <a:t>5G는 빠른 속도 외에도 훨씬 더 많은 기능을 자랑하는 5세대 무선 기술입니다. 5G는 높은 주파수 대역을 사용해 빠른 연결과 낮은 지연 시간, 더 많은 기기 연결을 지원합니다.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6051702" y="5124450"/>
            <a:ext cx="6109053" cy="0"/>
          </a:xfrm>
          <a:prstGeom prst="line">
            <a:avLst/>
          </a:prstGeom>
          <a:ln cap="rnd" w="38100">
            <a:solidFill>
              <a:srgbClr val="2E2D2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66472" y="4775835"/>
            <a:ext cx="694006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최대 속도는 200Mbps입니다.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472" y="5858400"/>
            <a:ext cx="694006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지연 시간은 20~30밀리초입니다.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472" y="6940965"/>
            <a:ext cx="694006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최대 채널 대역폭은 20MHz입니다.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6472" y="2785569"/>
            <a:ext cx="6940062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5G 기술 이전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1467" y="4775835"/>
            <a:ext cx="694006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최대 1Gbps 이상의 속도를 낼 수 있습니다.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1467" y="5858400"/>
            <a:ext cx="694006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지연 시간은 10밀리초 미만입니다.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1467" y="6940965"/>
            <a:ext cx="694006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최대 채널 대역폭은 500MHz입니다.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1467" y="2785569"/>
            <a:ext cx="6940062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5G 기술 탄생 이후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105271" y="5124450"/>
            <a:ext cx="10287000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968759" y="1603704"/>
            <a:ext cx="598125" cy="598125"/>
            <a:chOff x="0" y="0"/>
            <a:chExt cx="797500" cy="7975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38248" y="233302"/>
              <a:ext cx="521004" cy="34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Seoul Namsan Condensed Bold"/>
                  <a:ea typeface="Seoul Namsan Condensed Bold"/>
                  <a:cs typeface="Seoul Namsan Condensed Bold"/>
                  <a:sym typeface="Seoul Namsan Condensed Bold"/>
                </a:rPr>
                <a:t>1G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68759" y="3203269"/>
            <a:ext cx="598125" cy="598125"/>
            <a:chOff x="0" y="0"/>
            <a:chExt cx="797500" cy="7975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38248" y="233302"/>
              <a:ext cx="521004" cy="34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Seoul Namsan Condensed Bold"/>
                  <a:ea typeface="Seoul Namsan Condensed Bold"/>
                  <a:cs typeface="Seoul Namsan Condensed Bold"/>
                  <a:sym typeface="Seoul Namsan Condensed Bold"/>
                </a:rPr>
                <a:t>2G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68759" y="4802834"/>
            <a:ext cx="598125" cy="598125"/>
            <a:chOff x="0" y="0"/>
            <a:chExt cx="797500" cy="7975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8248" y="233302"/>
              <a:ext cx="521004" cy="34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Seoul Namsan Condensed Bold"/>
                  <a:ea typeface="Seoul Namsan Condensed Bold"/>
                  <a:cs typeface="Seoul Namsan Condensed Bold"/>
                  <a:sym typeface="Seoul Namsan Condensed Bold"/>
                </a:rPr>
                <a:t>3G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8759" y="6402399"/>
            <a:ext cx="598125" cy="598125"/>
            <a:chOff x="0" y="0"/>
            <a:chExt cx="797500" cy="7975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38248" y="233302"/>
              <a:ext cx="521004" cy="34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Seoul Namsan Condensed Bold"/>
                  <a:ea typeface="Seoul Namsan Condensed Bold"/>
                  <a:cs typeface="Seoul Namsan Condensed Bold"/>
                  <a:sym typeface="Seoul Namsan Condensed Bold"/>
                </a:rPr>
                <a:t>4G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968759" y="8001964"/>
            <a:ext cx="598125" cy="598125"/>
            <a:chOff x="0" y="0"/>
            <a:chExt cx="797500" cy="7975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797500" cy="797500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38248" y="233302"/>
              <a:ext cx="521004" cy="34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2"/>
                </a:lnSpc>
              </a:pPr>
              <a:r>
                <a:rPr lang="en-US" sz="1537">
                  <a:solidFill>
                    <a:srgbClr val="FEFFFD"/>
                  </a:solidFill>
                  <a:latin typeface="Seoul Namsan Condensed Bold"/>
                  <a:ea typeface="Seoul Namsan Condensed Bold"/>
                  <a:cs typeface="Seoul Namsan Condensed Bold"/>
                  <a:sym typeface="Seoul Namsan Condensed Bold"/>
                </a:rPr>
                <a:t>5G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96146" y="1596696"/>
            <a:ext cx="7063154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아날로그 휴대폰으로 대화 가능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96146" y="3196261"/>
            <a:ext cx="7063154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음성 서비스, SMS, MMS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96146" y="4576751"/>
            <a:ext cx="7063154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데이터 음성 서비스, SMS, MMS, 영상 통화, 인터넷 접속, 모바일 TV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96146" y="6176316"/>
            <a:ext cx="7063154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데이터 음성 서비스, SMS, MMS, 인터넷 접속, 영상 통화, 모바일 TV HD, 클라우드 컴퓨팅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96146" y="7775881"/>
            <a:ext cx="7063154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데이터 음성 서비스, SMS, MMS, 인터넷 접속, 비디오 </a:t>
            </a:r>
          </a:p>
          <a:p>
            <a:pPr algn="l">
              <a:lnSpc>
                <a:spcPts val="3519"/>
              </a:lnSpc>
            </a:pPr>
            <a:r>
              <a:rPr lang="en-US" sz="2199">
                <a:solidFill>
                  <a:srgbClr val="FEFFFD"/>
                </a:solidFill>
                <a:latin typeface="Gothic A1 Light Bold"/>
                <a:ea typeface="Gothic A1 Light Bold"/>
                <a:cs typeface="Gothic A1 Light Bold"/>
                <a:sym typeface="Gothic A1 Light Bold"/>
              </a:rPr>
              <a:t>통화, 모바일 TV HD, 클라우드 컴퓨팅, 사물 인터넷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98616" y="1650036"/>
            <a:ext cx="150976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1980년대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98616" y="3249601"/>
            <a:ext cx="150976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1990년대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98616" y="4849166"/>
            <a:ext cx="150976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2000년대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98616" y="6448731"/>
            <a:ext cx="150976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2010년대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198616" y="8048296"/>
            <a:ext cx="150976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현재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3883660"/>
            <a:ext cx="4917831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모바일 </a:t>
            </a:r>
          </a:p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네트워크 및 </a:t>
            </a:r>
          </a:p>
          <a:p>
            <a:pPr algn="l">
              <a:lnSpc>
                <a:spcPts val="6500"/>
              </a:lnSpc>
            </a:pPr>
            <a:r>
              <a:rPr lang="en-US" sz="50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5G 기술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3331" y="1311744"/>
            <a:ext cx="9228278" cy="766351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559211" y="2432459"/>
            <a:ext cx="6395839" cy="5388817"/>
            <a:chOff x="0" y="0"/>
            <a:chExt cx="8527785" cy="71850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3335"/>
              <a:ext cx="8527785" cy="4398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세계 곳곳의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5G 기술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101010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채택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965211"/>
              <a:ext cx="7377723" cy="74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101010"/>
                  </a:solidFill>
                  <a:latin typeface="Gothic A1 Light"/>
                  <a:ea typeface="Gothic A1 Light"/>
                  <a:cs typeface="Gothic A1 Light"/>
                  <a:sym typeface="Gothic A1 Light"/>
                </a:rPr>
                <a:t>2022년 1월 기준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033835"/>
              <a:ext cx="7377723" cy="1161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01010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5G 기술을 채택하는 국가와 도시가 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01010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계속해서 늘어나고 있습니다.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6743" y="2465517"/>
            <a:ext cx="6107787" cy="5355966"/>
          </a:xfrm>
          <a:custGeom>
            <a:avLst/>
            <a:gdLst/>
            <a:ahLst/>
            <a:cxnLst/>
            <a:rect r="r" b="b" t="t" l="l"/>
            <a:pathLst>
              <a:path h="5355966" w="6107787">
                <a:moveTo>
                  <a:pt x="0" y="0"/>
                </a:moveTo>
                <a:lnTo>
                  <a:pt x="6107788" y="0"/>
                </a:lnTo>
                <a:lnTo>
                  <a:pt x="6107788" y="5355966"/>
                </a:lnTo>
                <a:lnTo>
                  <a:pt x="0" y="5355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47" t="0" r="-157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3469" y="2675309"/>
            <a:ext cx="7656613" cy="4555382"/>
            <a:chOff x="0" y="0"/>
            <a:chExt cx="10208817" cy="60738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65"/>
              <a:ext cx="10208817" cy="2935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5G가 LTE보다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더 나은가요?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61711"/>
              <a:ext cx="9424225" cy="74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EFFFD"/>
                  </a:solidFill>
                  <a:latin typeface="Gothic A1 Light"/>
                  <a:ea typeface="Gothic A1 Light"/>
                  <a:cs typeface="Gothic A1 Light"/>
                  <a:sym typeface="Gothic A1 Light"/>
                </a:rPr>
                <a:t>네트워크 속도의 이해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358707"/>
              <a:ext cx="9424225" cy="1730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우리의 미래는 5G에 달렸습니다. 낮은 주파수 대역만 사용하는 LTE와는 달리 5G는 높은 주파수에서 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작동하며, 사용자에게 더 큰 대역폭을 제공합니다.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92" t="0" r="-562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6389" y="4585335"/>
            <a:ext cx="8435222" cy="110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EFFFD"/>
                </a:solidFill>
                <a:latin typeface="Seoul Namsan Condensed Ultra-Bold"/>
                <a:ea typeface="Seoul Namsan Condensed Ultra-Bold"/>
                <a:cs typeface="Seoul Namsan Condensed Ultra-Bold"/>
                <a:sym typeface="Seoul Namsan Condensed Ultra-Bold"/>
              </a:rPr>
              <a:t>5G 기술의 이점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16251"/>
            <a:ext cx="6612971" cy="3654498"/>
            <a:chOff x="0" y="0"/>
            <a:chExt cx="8817294" cy="48726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2065"/>
              <a:ext cx="8817294" cy="2935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비즈니스 측면의 </a:t>
              </a:r>
            </a:p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이점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774114"/>
              <a:ext cx="8817294" cy="74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EFFFD"/>
                  </a:solidFill>
                  <a:latin typeface="Gothic A1 Light"/>
                  <a:ea typeface="Gothic A1 Light"/>
                  <a:cs typeface="Gothic A1 Light"/>
                  <a:sym typeface="Gothic A1 Light"/>
                </a:rPr>
                <a:t>중소기업 역량 강화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778293"/>
            <a:ext cx="8115300" cy="6730414"/>
            <a:chOff x="0" y="0"/>
            <a:chExt cx="10820400" cy="89738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0820400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향상된 자동화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15515"/>
              <a:ext cx="10820400" cy="1172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5G 기술 덕분에 비즈니스는 더욱 간소화된 워크플로를 즐길 수 </a:t>
              </a:r>
            </a:p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있습니다.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88271"/>
              <a:ext cx="10820400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빅 데이터 분석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263569"/>
              <a:ext cx="10820400" cy="1172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기업이 데이터를 더욱 잘 수집하고 저장하고 분석할 수 있게 </a:t>
              </a:r>
            </a:p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됩니다.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136326"/>
              <a:ext cx="10820400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EFFFD"/>
                  </a:solidFill>
                  <a:latin typeface="Seoul Namsan Condensed Ultra-Bold"/>
                  <a:ea typeface="Seoul Namsan Condensed Ultra-Bold"/>
                  <a:cs typeface="Seoul Namsan Condensed Ultra-Bold"/>
                  <a:sym typeface="Seoul Namsan Condensed Ultra-Bold"/>
                </a:rPr>
                <a:t>높은 품질의 커뮤니케이션 환경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811624"/>
              <a:ext cx="10820400" cy="1172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지연 시간이 낮으면 랙이 거의 발생하지 않고, 정말 실시간에 </a:t>
              </a:r>
            </a:p>
            <a:p>
              <a:pPr algn="l">
                <a:lnSpc>
                  <a:spcPts val="3519"/>
                </a:lnSpc>
              </a:pPr>
              <a:r>
                <a:rPr lang="en-US" sz="2199">
                  <a:solidFill>
                    <a:srgbClr val="FEFFFD"/>
                  </a:solidFill>
                  <a:latin typeface="Gothic A1 Light Bold"/>
                  <a:ea typeface="Gothic A1 Light Bold"/>
                  <a:cs typeface="Gothic A1 Light Bold"/>
                  <a:sym typeface="Gothic A1 Light Bold"/>
                </a:rPr>
                <a:t>가까운 대응이 가능해집니다.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0" y="2736199"/>
              <a:ext cx="10820400" cy="0"/>
            </a:xfrm>
            <a:prstGeom prst="line">
              <a:avLst/>
            </a:prstGeom>
            <a:ln cap="rnd" w="50800">
              <a:solidFill>
                <a:srgbClr val="2E2D2D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rot="0">
              <a:off x="0" y="6284253"/>
              <a:ext cx="10820400" cy="0"/>
            </a:xfrm>
            <a:prstGeom prst="line">
              <a:avLst/>
            </a:prstGeom>
            <a:ln cap="rnd" w="50800">
              <a:solidFill>
                <a:srgbClr val="2E2D2D"/>
              </a:solidFill>
              <a:prstDash val="sysDot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DAGTEIi-TGM</dc:identifier>
  <dcterms:modified xsi:type="dcterms:W3CDTF">2011-08-01T06:04:30Z</dcterms:modified>
  <cp:revision>1</cp:revision>
  <dc:title>검은색 흰색 사진 중심 5G 기술 기술 프레젠테이션</dc:title>
</cp:coreProperties>
</file>